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347" r:id="rId4"/>
    <p:sldId id="331" r:id="rId5"/>
    <p:sldId id="330" r:id="rId6"/>
    <p:sldId id="335" r:id="rId7"/>
    <p:sldId id="332" r:id="rId8"/>
    <p:sldId id="333" r:id="rId9"/>
    <p:sldId id="344" r:id="rId10"/>
    <p:sldId id="336" r:id="rId11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080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67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3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2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 userDrawn="1"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1154083" y="2199796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sz="4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1199803" y="3743153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像" descr="图像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3020" y="719357"/>
            <a:ext cx="2885684" cy="96189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4" name="Date Placeholder 6"/>
          <p:cNvSpPr>
            <a:spLocks noGrp="1"/>
          </p:cNvSpPr>
          <p:nvPr>
            <p:ph type="dt" sz="half" idx="2"/>
          </p:nvPr>
        </p:nvSpPr>
        <p:spPr>
          <a:xfrm>
            <a:off x="9629789" y="6471018"/>
            <a:ext cx="2472271" cy="365125"/>
          </a:xfrm>
          <a:prstGeom prst="rect">
            <a:avLst/>
          </a:prstGeom>
        </p:spPr>
        <p:txBody>
          <a:bodyPr/>
          <a:lstStyle>
            <a:lvl1pPr algn="r">
              <a:defRPr sz="1800"/>
            </a:lvl1pPr>
          </a:lstStyle>
          <a:p>
            <a:fld id="{458D3472-3039-4CDA-A65E-A999B6CCF95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25" name="Confidential"/>
          <p:cNvSpPr txBox="1"/>
          <p:nvPr userDrawn="1"/>
        </p:nvSpPr>
        <p:spPr>
          <a:xfrm>
            <a:off x="89939" y="6471017"/>
            <a:ext cx="9893815" cy="365125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>
            <a:lvl1pPr defTabSz="825500">
              <a:defRPr sz="2800" b="1">
                <a:solidFill>
                  <a:schemeClr val="accent5">
                    <a:hueOff val="-82419"/>
                    <a:satOff val="-9492"/>
                    <a:lumOff val="-16322"/>
                  </a:schemeClr>
                </a:solidFill>
              </a:defRPr>
            </a:lvl1pPr>
          </a:lstStyle>
          <a:p>
            <a:r>
              <a:rPr lang="en-US" sz="12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GravityXR Electronics and Technology Co. Ltd. Confidential Information. All Rights Reserved.</a:t>
            </a:r>
            <a:endParaRPr sz="12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517672"/>
            <a:ext cx="12188825" cy="3403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483607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图像" descr="图像"/>
          <p:cNvPicPr>
            <a:picLocks noChangeAspect="1"/>
          </p:cNvPicPr>
          <p:nvPr userDrawn="1"/>
        </p:nvPicPr>
        <p:blipFill rotWithShape="1">
          <a:blip r:embed="rId2"/>
          <a:srcRect r="68270"/>
          <a:stretch>
            <a:fillRect/>
          </a:stretch>
        </p:blipFill>
        <p:spPr>
          <a:xfrm>
            <a:off x="11177482" y="90855"/>
            <a:ext cx="747296" cy="78504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356181" y="255838"/>
            <a:ext cx="9273608" cy="617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356190" y="978538"/>
            <a:ext cx="1143830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356181" y="1015189"/>
            <a:ext cx="1143830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Confidential"/>
          <p:cNvSpPr txBox="1"/>
          <p:nvPr userDrawn="1"/>
        </p:nvSpPr>
        <p:spPr>
          <a:xfrm>
            <a:off x="0" y="6517672"/>
            <a:ext cx="12192000" cy="365125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>
            <a:lvl1pPr defTabSz="825500">
              <a:defRPr sz="2800" b="1">
                <a:solidFill>
                  <a:schemeClr val="accent5">
                    <a:hueOff val="-82419"/>
                    <a:satOff val="-9492"/>
                    <a:lumOff val="-16322"/>
                  </a:schemeClr>
                </a:solidFill>
              </a:defRPr>
            </a:lvl1pPr>
          </a:lstStyle>
          <a:p>
            <a:pPr algn="ctr"/>
            <a:r>
              <a:rPr lang="en-US" sz="12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GravityXR Electronics and Technology Co. Ltd. Confidential Information. All Rights Reserved.</a:t>
            </a:r>
            <a:endParaRPr sz="12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fidential"/>
          <p:cNvSpPr txBox="1"/>
          <p:nvPr userDrawn="1"/>
        </p:nvSpPr>
        <p:spPr>
          <a:xfrm>
            <a:off x="0" y="6492875"/>
            <a:ext cx="12192000" cy="365125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>
            <a:lvl1pPr defTabSz="825500">
              <a:defRPr sz="2800" b="1">
                <a:solidFill>
                  <a:schemeClr val="accent5">
                    <a:hueOff val="-82419"/>
                    <a:satOff val="-9492"/>
                    <a:lumOff val="-16322"/>
                  </a:schemeClr>
                </a:solidFill>
              </a:defRPr>
            </a:lvl1pPr>
          </a:lstStyle>
          <a:p>
            <a:pPr algn="ctr"/>
            <a:r>
              <a:rPr lang="en-US" sz="12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GravityXR Electronics and Technology Co. Ltd. Confidential Information. All Rights Reserved.</a:t>
            </a:r>
            <a:endParaRPr sz="12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像" descr="图像"/>
          <p:cNvPicPr>
            <a:picLocks noChangeAspect="1"/>
          </p:cNvPicPr>
          <p:nvPr userDrawn="1"/>
        </p:nvPicPr>
        <p:blipFill rotWithShape="1">
          <a:blip r:embed="rId2"/>
          <a:srcRect r="68270"/>
          <a:stretch>
            <a:fillRect/>
          </a:stretch>
        </p:blipFill>
        <p:spPr>
          <a:xfrm>
            <a:off x="11177482" y="53531"/>
            <a:ext cx="747296" cy="78504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356181" y="166045"/>
            <a:ext cx="9273608" cy="617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56190" y="838575"/>
            <a:ext cx="1143830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356181" y="875226"/>
            <a:ext cx="1143830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fidential"/>
          <p:cNvSpPr txBox="1"/>
          <p:nvPr userDrawn="1"/>
        </p:nvSpPr>
        <p:spPr>
          <a:xfrm>
            <a:off x="0" y="6492875"/>
            <a:ext cx="12192000" cy="365125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>
            <a:lvl1pPr defTabSz="825500">
              <a:defRPr sz="2800" b="1">
                <a:solidFill>
                  <a:schemeClr val="accent5">
                    <a:hueOff val="-82419"/>
                    <a:satOff val="-9492"/>
                    <a:lumOff val="-16322"/>
                  </a:schemeClr>
                </a:solidFill>
              </a:defRPr>
            </a:lvl1pPr>
          </a:lstStyle>
          <a:p>
            <a:pPr algn="ctr"/>
            <a:r>
              <a:rPr lang="en-US" sz="12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GravityXR Electronics and Technology Co. Ltd. Confidential Information. All Rights Reserved.</a:t>
            </a:r>
            <a:endParaRPr sz="12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ctr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9" Type="http://schemas.microsoft.com/office/2007/relationships/media" Target="../media/media2.mp4"/><Relationship Id="rId8" Type="http://schemas.openxmlformats.org/officeDocument/2006/relationships/video" Target="../media/media2.mp4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4.xml"/><Relationship Id="rId10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9" Type="http://schemas.microsoft.com/office/2007/relationships/media" Target="../media/media2.mp4"/><Relationship Id="rId8" Type="http://schemas.openxmlformats.org/officeDocument/2006/relationships/video" Target="../media/media2.mp4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image" Target="../media/image2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8.xml"/><Relationship Id="rId10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microsoft.com/office/2007/relationships/media" Target="../media/media4.mp4"/><Relationship Id="rId7" Type="http://schemas.openxmlformats.org/officeDocument/2006/relationships/video" Target="../media/media4.mp4"/><Relationship Id="rId6" Type="http://schemas.openxmlformats.org/officeDocument/2006/relationships/image" Target="../media/image2.png"/><Relationship Id="rId5" Type="http://schemas.microsoft.com/office/2007/relationships/media" Target="../media/media3.mp4"/><Relationship Id="rId4" Type="http://schemas.openxmlformats.org/officeDocument/2006/relationships/video" Target="../media/media3.mp4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0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9" Type="http://schemas.microsoft.com/office/2007/relationships/media" Target="../media/media2.mp4"/><Relationship Id="rId8" Type="http://schemas.openxmlformats.org/officeDocument/2006/relationships/video" Target="../media/media2.mp4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image" Target="../media/image2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16.xml"/><Relationship Id="rId10" Type="http://schemas.openxmlformats.org/officeDocument/2006/relationships/slideLayout" Target="../slideLayouts/slideLayout3.xml"/><Relationship Id="rId1" Type="http://schemas.openxmlformats.org/officeDocument/2006/relationships/tags" Target="../tags/tag15.xml"/></Relationships>
</file>

<file path=ppt/slides/_rels/slide7.xml.rels><?xml version="1.0" encoding="UTF-8" standalone="yes"?>
<Relationships xmlns="http://schemas.openxmlformats.org/package/2006/relationships"><Relationship Id="rId9" Type="http://schemas.microsoft.com/office/2007/relationships/media" Target="../media/media2.mp4"/><Relationship Id="rId8" Type="http://schemas.openxmlformats.org/officeDocument/2006/relationships/video" Target="../media/media2.mp4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image" Target="../media/image2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20.xml"/><Relationship Id="rId10" Type="http://schemas.openxmlformats.org/officeDocument/2006/relationships/slideLayout" Target="../slideLayouts/slideLayout3.xml"/><Relationship Id="rId1" Type="http://schemas.openxmlformats.org/officeDocument/2006/relationships/tags" Target="../tags/tag19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9.xml.rels><?xml version="1.0" encoding="UTF-8" standalone="yes"?>
<Relationships xmlns="http://schemas.openxmlformats.org/package/2006/relationships"><Relationship Id="rId9" Type="http://schemas.microsoft.com/office/2007/relationships/media" Target="../media/media5.mp4"/><Relationship Id="rId8" Type="http://schemas.openxmlformats.org/officeDocument/2006/relationships/video" Target="../media/media5.mp4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image" Target="../media/image2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27.xml"/><Relationship Id="rId11" Type="http://schemas.openxmlformats.org/officeDocument/2006/relationships/slideLayout" Target="../slideLayouts/slideLayout3.xml"/><Relationship Id="rId10" Type="http://schemas.openxmlformats.org/officeDocument/2006/relationships/tags" Target="../tags/tag30.xml"/><Relationship Id="rId1" Type="http://schemas.openxmlformats.org/officeDocument/2006/relationships/tags" Target="../tags/tag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AWB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收敛速率对比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641493" y="3897441"/>
            <a:ext cx="157099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邹卓良</a:t>
            </a:r>
            <a:endParaRPr lang="en-US" sz="2400" dirty="0"/>
          </a:p>
          <a:p>
            <a:pPr algn="r"/>
            <a:r>
              <a:rPr lang="en-US" sz="2400" dirty="0"/>
              <a:t>2024.02.21</a:t>
            </a:r>
            <a:endParaRPr lang="en-US" altLang="zh-CN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en-US" altLang="zh-CN" sz="3200"/>
          </a:p>
        </p:txBody>
      </p:sp>
      <p:sp>
        <p:nvSpPr>
          <p:cNvPr id="6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667000" y="1828165"/>
            <a:ext cx="5938520" cy="177927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800"/>
              <a:t>结论：</a:t>
            </a:r>
            <a:r>
              <a:rPr lang="en-US" altLang="zh-CN" sz="1800"/>
              <a:t>AWB</a:t>
            </a:r>
            <a:r>
              <a:rPr lang="zh-CN" altLang="en-US" sz="1800"/>
              <a:t>算法在</a:t>
            </a:r>
            <a:r>
              <a:rPr lang="en-US" altLang="zh-CN" sz="1800"/>
              <a:t>45</a:t>
            </a:r>
            <a:r>
              <a:rPr lang="zh-CN" altLang="en-US" sz="1800"/>
              <a:t>帧下、在相对比较剧烈的色温变化中（</a:t>
            </a:r>
            <a:r>
              <a:rPr lang="en-US" altLang="zh-CN" sz="1800"/>
              <a:t>2000-3000K</a:t>
            </a:r>
            <a:r>
              <a:rPr lang="zh-CN" altLang="en-US" sz="1800"/>
              <a:t>）并未有明显的因帧数不够导致的卡顿和过渡不均匀现象。因为</a:t>
            </a:r>
            <a:r>
              <a:rPr lang="en-US" altLang="zh-CN" sz="1800"/>
              <a:t>AWB</a:t>
            </a:r>
            <a:r>
              <a:rPr lang="zh-CN" altLang="en-US" sz="1800"/>
              <a:t>没有固定的</a:t>
            </a:r>
            <a:r>
              <a:rPr lang="en-US" altLang="zh-CN" sz="1800"/>
              <a:t>target</a:t>
            </a:r>
            <a:r>
              <a:rPr lang="zh-CN" altLang="en-US" sz="1800"/>
              <a:t>，而是处于时刻变化中，</a:t>
            </a:r>
            <a:r>
              <a:rPr lang="en-US" altLang="zh-CN" sz="1800"/>
              <a:t>AWB </a:t>
            </a:r>
            <a:r>
              <a:rPr lang="zh-CN" altLang="en-US" sz="1800"/>
              <a:t>的收敛过程主要可以由软件算法控制。</a:t>
            </a:r>
            <a:r>
              <a:rPr lang="en-US" altLang="zh-CN" sz="1800"/>
              <a:t>45</a:t>
            </a:r>
            <a:r>
              <a:rPr lang="zh-CN" altLang="en-US" sz="1800"/>
              <a:t>帧率下，通过软件算法调参可达到与</a:t>
            </a:r>
            <a:r>
              <a:rPr lang="en-US" altLang="zh-CN" sz="1800"/>
              <a:t>90fps</a:t>
            </a:r>
            <a:r>
              <a:rPr lang="zh-CN" altLang="en-US" sz="1800"/>
              <a:t>非常解决的平滑过渡表现。</a:t>
            </a:r>
            <a:endParaRPr lang="zh-CN" altLang="en-US"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en-US" altLang="zh-CN" sz="3200"/>
          </a:p>
        </p:txBody>
      </p:sp>
      <p:sp>
        <p:nvSpPr>
          <p:cNvPr id="6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404745" y="5504180"/>
            <a:ext cx="260223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AWB:90fps    </a:t>
            </a:r>
            <a:endParaRPr lang="en-US" sz="1800"/>
          </a:p>
        </p:txBody>
      </p:sp>
      <p:pic>
        <p:nvPicPr>
          <p:cNvPr id="5" name="demo_motion_isp90_wb90_time_align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1571625" y="1358265"/>
            <a:ext cx="4034155" cy="3936365"/>
          </a:xfrm>
          <a:prstGeom prst="rect">
            <a:avLst/>
          </a:prstGeom>
        </p:spPr>
      </p:pic>
      <p:sp>
        <p:nvSpPr>
          <p:cNvPr id="8" name="内容占位符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562725" y="5474335"/>
            <a:ext cx="250952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AWB:60fps    </a:t>
            </a:r>
            <a:endParaRPr lang="en-US" sz="1800"/>
          </a:p>
        </p:txBody>
      </p:sp>
      <p:sp>
        <p:nvSpPr>
          <p:cNvPr id="9" name="内容占位符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4702810" y="5969000"/>
            <a:ext cx="2140585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800"/>
              <a:t>收敛所需帧数一致</a:t>
            </a:r>
            <a:r>
              <a:rPr lang="en-US" sz="1800"/>
              <a:t>    </a:t>
            </a:r>
            <a:endParaRPr lang="en-US" sz="1800"/>
          </a:p>
        </p:txBody>
      </p:sp>
      <p:pic>
        <p:nvPicPr>
          <p:cNvPr id="4" name="demo_motion_isp90_wb45_time_align">
            <a:hlinkClick r:id="" action="ppaction://media"/>
          </p:cNvPr>
          <p:cNvPicPr/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5838825" y="1358265"/>
            <a:ext cx="4114800" cy="393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8" dur="indefinite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9" repeatCount="indefinite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 fullScrn="0">
              <p:cMediaNode>
                <p:cTn id="10" repeatCount="indefinite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en-US" altLang="zh-CN" sz="3200"/>
          </a:p>
        </p:txBody>
      </p:sp>
      <p:sp>
        <p:nvSpPr>
          <p:cNvPr id="6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404745" y="5504180"/>
            <a:ext cx="260223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AWB:90fps    </a:t>
            </a:r>
            <a:endParaRPr lang="en-US" sz="1800"/>
          </a:p>
        </p:txBody>
      </p:sp>
      <p:pic>
        <p:nvPicPr>
          <p:cNvPr id="5" name="demo_motion_isp90_wb90_time_align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1571625" y="1358265"/>
            <a:ext cx="4034155" cy="3936365"/>
          </a:xfrm>
          <a:prstGeom prst="rect">
            <a:avLst/>
          </a:prstGeom>
        </p:spPr>
      </p:pic>
      <p:sp>
        <p:nvSpPr>
          <p:cNvPr id="8" name="内容占位符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562725" y="5474335"/>
            <a:ext cx="250952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AWB:45fps    </a:t>
            </a:r>
            <a:endParaRPr lang="en-US" sz="1800"/>
          </a:p>
        </p:txBody>
      </p:sp>
      <p:sp>
        <p:nvSpPr>
          <p:cNvPr id="9" name="内容占位符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4702810" y="5969000"/>
            <a:ext cx="2140585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800"/>
              <a:t>收敛所需帧数一致</a:t>
            </a:r>
            <a:r>
              <a:rPr lang="en-US" sz="1800"/>
              <a:t>    </a:t>
            </a:r>
            <a:endParaRPr lang="en-US" sz="1800"/>
          </a:p>
        </p:txBody>
      </p:sp>
      <p:pic>
        <p:nvPicPr>
          <p:cNvPr id="4" name="demo_motion_isp90_wb45_time_align">
            <a:hlinkClick r:id="" action="ppaction://media"/>
          </p:cNvPr>
          <p:cNvPicPr/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5838825" y="1358265"/>
            <a:ext cx="4114800" cy="393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repeatCount="indefinite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0">
              <p:cMediaNode>
                <p:cTn id="8" repeatCount="indefinite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en-US" altLang="zh-CN" sz="3200"/>
          </a:p>
        </p:txBody>
      </p:sp>
      <p:sp>
        <p:nvSpPr>
          <p:cNvPr id="6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192655" y="5319395"/>
            <a:ext cx="260223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AWB:90fps    </a:t>
            </a:r>
            <a:endParaRPr lang="en-US" sz="1800"/>
          </a:p>
        </p:txBody>
      </p:sp>
      <p:sp>
        <p:nvSpPr>
          <p:cNvPr id="9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2717800" y="5829935"/>
            <a:ext cx="609854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800"/>
              <a:t>收敛所需帧数一致</a:t>
            </a:r>
            <a:r>
              <a:rPr lang="en-US" sz="1800"/>
              <a:t> </a:t>
            </a:r>
            <a:r>
              <a:rPr lang="zh-CN" altLang="en-US" sz="1800"/>
              <a:t>，</a:t>
            </a:r>
            <a:r>
              <a:rPr lang="zh-CN" altLang="en-US" sz="1800">
                <a:solidFill>
                  <a:srgbClr val="FF0000"/>
                </a:solidFill>
              </a:rPr>
              <a:t>收敛速度设置为极慢，可看到差异。</a:t>
            </a:r>
            <a:endParaRPr lang="en-US" sz="1800"/>
          </a:p>
        </p:txBody>
      </p:sp>
      <p:pic>
        <p:nvPicPr>
          <p:cNvPr id="2" name="demo_motion_isp90_wb60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0800000">
            <a:off x="1374140" y="1416685"/>
            <a:ext cx="4029710" cy="3658235"/>
          </a:xfrm>
          <a:prstGeom prst="rect">
            <a:avLst/>
          </a:prstGeom>
        </p:spPr>
      </p:pic>
      <p:pic>
        <p:nvPicPr>
          <p:cNvPr id="7" name="demo_motion_isp90_wb45">
            <a:hlinkClick r:id="" action="ppaction://media"/>
          </p:cNvPr>
          <p:cNvPicPr/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0800000">
            <a:off x="5823585" y="1416685"/>
            <a:ext cx="4029075" cy="3658235"/>
          </a:xfrm>
          <a:prstGeom prst="rect">
            <a:avLst/>
          </a:prstGeom>
        </p:spPr>
      </p:pic>
      <p:sp>
        <p:nvSpPr>
          <p:cNvPr id="10" name="内容占位符 2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6506845" y="5319395"/>
            <a:ext cx="260223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AWB:60fps    </a:t>
            </a:r>
            <a:endParaRPr lang="en-US" sz="1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indefinite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0" repeatCount="indefinite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 fullScrn="0">
              <p:cMediaNode>
                <p:cTn id="11" repeatCount="indefinite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en-US" altLang="zh-CN" sz="3200"/>
          </a:p>
        </p:txBody>
      </p:sp>
      <p:sp>
        <p:nvSpPr>
          <p:cNvPr id="6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404745" y="5504180"/>
            <a:ext cx="260223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AWB:90fps    </a:t>
            </a:r>
            <a:endParaRPr lang="en-US" sz="1800"/>
          </a:p>
        </p:txBody>
      </p:sp>
      <p:pic>
        <p:nvPicPr>
          <p:cNvPr id="5" name="demo_motion_isp90_wb90_time_align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1571625" y="1358265"/>
            <a:ext cx="4034155" cy="3936365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4702810" y="5969000"/>
            <a:ext cx="2140585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800"/>
              <a:t>收敛所需</a:t>
            </a:r>
            <a:r>
              <a:rPr lang="zh-CN" altLang="en-US" sz="1800">
                <a:solidFill>
                  <a:srgbClr val="FF0000"/>
                </a:solidFill>
              </a:rPr>
              <a:t>时间</a:t>
            </a:r>
            <a:r>
              <a:rPr lang="zh-CN" altLang="en-US" sz="1800"/>
              <a:t>一致</a:t>
            </a:r>
            <a:r>
              <a:rPr lang="en-US" sz="1800"/>
              <a:t>    </a:t>
            </a:r>
            <a:endParaRPr lang="en-US" sz="1800"/>
          </a:p>
        </p:txBody>
      </p:sp>
      <p:sp>
        <p:nvSpPr>
          <p:cNvPr id="7" name="内容占位符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562725" y="5474335"/>
            <a:ext cx="250952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AWB:60fps    </a:t>
            </a:r>
            <a:endParaRPr lang="en-US" sz="1800"/>
          </a:p>
        </p:txBody>
      </p:sp>
      <p:pic>
        <p:nvPicPr>
          <p:cNvPr id="10" name="demo_motion_isp90_wb45_time_align">
            <a:hlinkClick r:id="" action="ppaction://media"/>
          </p:cNvPr>
          <p:cNvPicPr/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5898515" y="1358900"/>
            <a:ext cx="3815080" cy="39357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0">
              <p:cMediaNode>
                <p:cTn id="13" fill="hold" display="1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en-US" altLang="zh-CN" sz="3200"/>
          </a:p>
        </p:txBody>
      </p:sp>
      <p:sp>
        <p:nvSpPr>
          <p:cNvPr id="6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404745" y="5504180"/>
            <a:ext cx="260223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AWB:90fps    </a:t>
            </a:r>
            <a:endParaRPr lang="en-US" sz="1800"/>
          </a:p>
        </p:txBody>
      </p:sp>
      <p:pic>
        <p:nvPicPr>
          <p:cNvPr id="5" name="demo_motion_isp90_wb90_time_align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1571625" y="1358265"/>
            <a:ext cx="4034155" cy="3936365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4702810" y="5969000"/>
            <a:ext cx="2140585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800"/>
              <a:t>收敛所需</a:t>
            </a:r>
            <a:r>
              <a:rPr lang="zh-CN" altLang="en-US" sz="1800">
                <a:solidFill>
                  <a:srgbClr val="FF0000"/>
                </a:solidFill>
              </a:rPr>
              <a:t>时间</a:t>
            </a:r>
            <a:r>
              <a:rPr lang="zh-CN" altLang="en-US" sz="1800"/>
              <a:t>一致</a:t>
            </a:r>
            <a:r>
              <a:rPr lang="en-US" sz="1800"/>
              <a:t>    </a:t>
            </a:r>
            <a:endParaRPr lang="en-US" sz="1800"/>
          </a:p>
        </p:txBody>
      </p:sp>
      <p:sp>
        <p:nvSpPr>
          <p:cNvPr id="7" name="内容占位符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562725" y="5474335"/>
            <a:ext cx="250952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AWB:45fps    </a:t>
            </a:r>
            <a:endParaRPr lang="en-US" sz="1800"/>
          </a:p>
        </p:txBody>
      </p:sp>
      <p:pic>
        <p:nvPicPr>
          <p:cNvPr id="4" name="demo_motion_isp90_wb45_time_align">
            <a:hlinkClick r:id="" action="ppaction://media"/>
          </p:cNvPr>
          <p:cNvPicPr/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5933440" y="1358265"/>
            <a:ext cx="4050665" cy="39363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indefinite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0" repeatCount="indefinite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0">
              <p:cMediaNode>
                <p:cTn id="16" repeatCount="indefinite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4702810" y="2933700"/>
            <a:ext cx="2051685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sz="1800"/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1162050" y="97790"/>
          <a:ext cx="9360000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000"/>
                <a:gridCol w="1872000"/>
                <a:gridCol w="1872000"/>
                <a:gridCol w="1872000"/>
                <a:gridCol w="1872000"/>
              </a:tblGrid>
              <a:tr h="368300"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帧数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sym typeface="+mn-ea"/>
                        </a:rPr>
                        <a:t>AWB 90fps RGain</a:t>
                      </a:r>
                      <a:endParaRPr lang="en-US" altLang="en-US" sz="140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sym typeface="+mn-ea"/>
                        </a:rPr>
                        <a:t>AWB 45fps RGain</a:t>
                      </a:r>
                      <a:endParaRPr lang="en-US" altLang="en-US" sz="140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sym typeface="+mn-ea"/>
                        </a:rPr>
                        <a:t>AWB 90fps BGain</a:t>
                      </a:r>
                      <a:endParaRPr lang="en-US" altLang="en-US" sz="140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sym typeface="+mn-ea"/>
                        </a:rPr>
                        <a:t>AWB 45fps BGain</a:t>
                      </a:r>
                      <a:endParaRPr lang="en-US" altLang="en-US" sz="140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 anchor="ctr" anchorCtr="0"/>
                </a:tc>
              </a:tr>
              <a:tr h="274320"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400"/>
                        <a:t>1-20</a:t>
                      </a:r>
                      <a:endParaRPr lang="en-US" altLang="zh-CN" sz="1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0.581564033265433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0.5824441981804169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0.5839474835417899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0.5857584230012141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0.5885982299237609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0.5918760494062046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0.5962227370818864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0.6004086678044068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0.605090086073156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0.6097993176790312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0.6145141304155853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0.6188703246842556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0.623947370672516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0.6284764387271147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0.6325600478752965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0.6359955124811794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0.6385245320875452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0.6397954754289547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0.6404598996122848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0.6404999380010341</a:t>
                      </a:r>
                      <a:endParaRPr lang="zh-CN" altLang="en-US" sz="1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0.5811628230837524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0.5819412801759182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0.5827742846036673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0.5846692662179744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0.5863679789348293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0.5900646742668889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0.5931246340686516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0.5979808457247955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0.6017750801943815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0.6076254060059489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0.6114777492023115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0.617120671344901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0.6209673416331091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0.6263835934868707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0.629743753998651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0.6340416881447255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0.6365490433445731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0.6390503623860351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0.6399820998619437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0.6407455868870944</a:t>
                      </a:r>
                      <a:endParaRPr lang="zh-CN" altLang="en-US" sz="1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0.43530720052945693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0.43487995402458307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0.43408526419862936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0.4334697578125315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0.43207602926166333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0.4307730246168891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0.42853073861283264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0.42689407499526694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0.42465360099121446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0.42246307221783824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0.4204064519719181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0.41882388482208077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0.41668050492429565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0.41495650146799584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0.4136171930004317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0.41234866702975886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0.411534033160462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0.4113380971876907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0.41119350391246423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0.4112379909326861</a:t>
                      </a:r>
                      <a:endParaRPr lang="zh-CN" altLang="en-US" sz="1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0.4355323204214452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0.43519184255594345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0.4348494890570385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0.4342536282257665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0.43370332387687804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0.43206878514591784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0.43073104343147894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0.4286420434868644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0.42680655087461694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0.42377259789926097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0.42182287930597673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0.4193357678665216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0.41759991465724217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0.41547092980913725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0.41454040532414105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0.4131649777008324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0.4123269429236946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0.4117234802624177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0.4115131492399661</a:t>
                      </a:r>
                      <a:endParaRPr lang="zh-CN" altLang="en-US" sz="1400"/>
                    </a:p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400"/>
                        <a:t>0.41114885227762005</a:t>
                      </a:r>
                      <a:endParaRPr lang="zh-CN" altLang="en-US" sz="1400"/>
                    </a:p>
                  </a:txBody>
                  <a:tcPr anchor="ctr" anchorCtr="0"/>
                </a:tc>
              </a:tr>
            </a:tbl>
          </a:graphicData>
        </a:graphic>
      </p:graphicFrame>
      <p:sp>
        <p:nvSpPr>
          <p:cNvPr id="12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182870" y="6120130"/>
            <a:ext cx="2140585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800"/>
              <a:t>收敛所需</a:t>
            </a:r>
            <a:r>
              <a:rPr lang="zh-CN" altLang="en-US" sz="1800">
                <a:solidFill>
                  <a:srgbClr val="FF0000"/>
                </a:solidFill>
              </a:rPr>
              <a:t>时间</a:t>
            </a:r>
            <a:r>
              <a:rPr lang="zh-CN" altLang="en-US" sz="1800"/>
              <a:t>一致</a:t>
            </a:r>
            <a:r>
              <a:rPr lang="en-US" sz="1800"/>
              <a:t>    </a:t>
            </a:r>
            <a:endParaRPr lang="en-US"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endParaRPr lang="en-US" altLang="zh-CN" sz="3200"/>
          </a:p>
        </p:txBody>
      </p:sp>
      <p:sp>
        <p:nvSpPr>
          <p:cNvPr id="6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404745" y="5504180"/>
            <a:ext cx="260223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isp:90 fps    AWB:90fps    </a:t>
            </a:r>
            <a:endParaRPr lang="en-US" sz="1800"/>
          </a:p>
        </p:txBody>
      </p:sp>
      <p:pic>
        <p:nvPicPr>
          <p:cNvPr id="5" name="demo_motion_isp90_wb90_time_align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0800000">
            <a:off x="1571625" y="1358265"/>
            <a:ext cx="4034155" cy="3936365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4702810" y="5969000"/>
            <a:ext cx="2140585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800"/>
              <a:t>收敛所需</a:t>
            </a:r>
            <a:r>
              <a:rPr lang="zh-CN" altLang="en-US" sz="1800">
                <a:solidFill>
                  <a:srgbClr val="FF0000"/>
                </a:solidFill>
              </a:rPr>
              <a:t>时间</a:t>
            </a:r>
            <a:r>
              <a:rPr lang="zh-CN" altLang="en-US" sz="1800"/>
              <a:t>一致</a:t>
            </a:r>
            <a:r>
              <a:rPr lang="en-US" sz="1800"/>
              <a:t>    </a:t>
            </a:r>
            <a:endParaRPr lang="en-US" sz="1800"/>
          </a:p>
        </p:txBody>
      </p:sp>
      <p:sp>
        <p:nvSpPr>
          <p:cNvPr id="7" name="内容占位符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562725" y="5474335"/>
            <a:ext cx="2509520" cy="4648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/>
              <a:t>isp:45 fps    AWB:45fps    </a:t>
            </a:r>
            <a:endParaRPr lang="en-US" sz="1800"/>
          </a:p>
        </p:txBody>
      </p:sp>
      <p:pic>
        <p:nvPicPr>
          <p:cNvPr id="2" name="demo_motion_isp60_wb60_time_align">
            <a:hlinkClick r:id="" action="ppaction://media"/>
          </p:cNvPr>
          <p:cNvPicPr/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  <p:custDataLst>
              <p:tags r:id="rId10"/>
            </p:custDataLst>
          </p:nvPr>
        </p:nvPicPr>
        <p:blipFill>
          <a:blip r:embed="rId5"/>
          <a:stretch>
            <a:fillRect/>
          </a:stretch>
        </p:blipFill>
        <p:spPr>
          <a:xfrm rot="10800000">
            <a:off x="5972810" y="1358265"/>
            <a:ext cx="3978910" cy="39363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indefinite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0" repeatCount="indefinite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0">
              <p:cMediaNode>
                <p:cTn id="16" repeatCount="indefinite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UNIT_TABLE_BEAUTIFY" val="smartTable{3bbe860d-c4fa-4f22-ba0e-3d14a6fc4e1b}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PP_MARK_KEY" val="8354a0f9-105c-4418-b9d9-6cfd5b9e3a3d"/>
  <p:tag name="COMMONDATA" val="eyJoZGlkIjoiMWM4Y2Y1NmYyYWU5ZjRmMGE1MWY1ZDU1ZjNjNzA2OWIifQ==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回顾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回顾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2115</Words>
  <Application>WPS 演示</Application>
  <PresentationFormat>Widescreen</PresentationFormat>
  <Paragraphs>141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Arial</vt:lpstr>
      <vt:lpstr>宋体</vt:lpstr>
      <vt:lpstr>Wingdings</vt:lpstr>
      <vt:lpstr>Calibri</vt:lpstr>
      <vt:lpstr>微软雅黑</vt:lpstr>
      <vt:lpstr>Arial Unicode MS</vt:lpstr>
      <vt:lpstr>回顾</vt:lpstr>
      <vt:lpstr>AWB收敛速率对比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Clip影响分析</dc:title>
  <dc:creator>张睿</dc:creator>
  <cp:lastModifiedBy>邹卓良</cp:lastModifiedBy>
  <cp:revision>334</cp:revision>
  <dcterms:created xsi:type="dcterms:W3CDTF">2023-03-15T07:31:00Z</dcterms:created>
  <dcterms:modified xsi:type="dcterms:W3CDTF">2024-03-04T03:06:38Z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1261A53D072D4ECEBACCB01323F2CEE7</vt:lpwstr>
  </property>
  <property fmtid="{D5CDD505-2E9C-101B-9397-08002B2CF9AE}" pid="3" name="KSOProductBuildVer">
    <vt:lpwstr>2052-11.1.0.14036</vt:lpwstr>
  </property>
</Properties>
</file>

<file path=docProps/thumbnail.jpeg>
</file>